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56" r:id="rId2"/>
    <p:sldId id="462" r:id="rId3"/>
    <p:sldId id="639" r:id="rId4"/>
    <p:sldId id="637" r:id="rId5"/>
    <p:sldId id="640" r:id="rId6"/>
    <p:sldId id="638" r:id="rId7"/>
    <p:sldId id="641" r:id="rId8"/>
    <p:sldId id="642" r:id="rId9"/>
    <p:sldId id="643" r:id="rId10"/>
    <p:sldId id="644" r:id="rId11"/>
    <p:sldId id="645" r:id="rId12"/>
    <p:sldId id="646" r:id="rId13"/>
    <p:sldId id="647" r:id="rId14"/>
    <p:sldId id="648" r:id="rId15"/>
    <p:sldId id="649" r:id="rId16"/>
    <p:sldId id="650" r:id="rId17"/>
    <p:sldId id="651" r:id="rId18"/>
    <p:sldId id="652" r:id="rId19"/>
    <p:sldId id="653" r:id="rId20"/>
    <p:sldId id="654" r:id="rId21"/>
    <p:sldId id="655" r:id="rId22"/>
  </p:sldIdLst>
  <p:sldSz cx="9144000" cy="5715000" type="screen16x10"/>
  <p:notesSz cx="7104063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CC"/>
    <a:srgbClr val="CC0066"/>
    <a:srgbClr val="00B0F0"/>
    <a:srgbClr val="00FFFF"/>
    <a:srgbClr val="663300"/>
    <a:srgbClr val="FF9900"/>
    <a:srgbClr val="FFCC66"/>
    <a:srgbClr val="80C6D6"/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99" autoAdjust="0"/>
    <p:restoredTop sz="92308" autoAdjust="0"/>
  </p:normalViewPr>
  <p:slideViewPr>
    <p:cSldViewPr>
      <p:cViewPr varScale="1">
        <p:scale>
          <a:sx n="103" d="100"/>
          <a:sy n="103" d="100"/>
        </p:scale>
        <p:origin x="852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3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7632"/>
    </p:cViewPr>
  </p:sorterViewPr>
  <p:notesViewPr>
    <p:cSldViewPr>
      <p:cViewPr varScale="1">
        <p:scale>
          <a:sx n="72" d="100"/>
          <a:sy n="72" d="100"/>
        </p:scale>
        <p:origin x="-3258" y="-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1BC7DE-EED9-431E-93CE-63CEBFA5AA2C}" type="doc">
      <dgm:prSet loTypeId="urn:microsoft.com/office/officeart/2005/8/layout/chart3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B4A3B58-B720-4B44-964A-10C300E5AAA0}">
      <dgm:prSet phldrT="[Texte]"/>
      <dgm:spPr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Exigences émotionnelles</a:t>
          </a:r>
        </a:p>
      </dgm:t>
    </dgm:pt>
    <dgm:pt modelId="{3E12F79A-EA0A-471D-87CD-E0819F5596E1}" type="parTrans" cxnId="{A09D2F3D-ABE0-4421-8861-AE63C2C9133A}">
      <dgm:prSet/>
      <dgm:spPr/>
      <dgm:t>
        <a:bodyPr/>
        <a:lstStyle/>
        <a:p>
          <a:endParaRPr lang="fr-FR"/>
        </a:p>
      </dgm:t>
    </dgm:pt>
    <dgm:pt modelId="{F2143EF8-7CFC-4A80-AD68-A38D4D04EB6A}" type="sibTrans" cxnId="{A09D2F3D-ABE0-4421-8861-AE63C2C9133A}">
      <dgm:prSet/>
      <dgm:spPr/>
      <dgm:t>
        <a:bodyPr/>
        <a:lstStyle/>
        <a:p>
          <a:endParaRPr lang="fr-FR"/>
        </a:p>
      </dgm:t>
    </dgm:pt>
    <dgm:pt modelId="{A2341F80-B2EB-4BC2-B836-CE3F793F13A0}">
      <dgm:prSet phldrT="[Texte]"/>
      <dgm:spPr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Manque d’autonomie</a:t>
          </a:r>
        </a:p>
      </dgm:t>
    </dgm:pt>
    <dgm:pt modelId="{00EAB737-0646-4EFE-B024-891AA1F1914D}" type="parTrans" cxnId="{FC3D2124-39CE-4666-894A-5F835A39DB5B}">
      <dgm:prSet/>
      <dgm:spPr/>
      <dgm:t>
        <a:bodyPr/>
        <a:lstStyle/>
        <a:p>
          <a:endParaRPr lang="fr-FR"/>
        </a:p>
      </dgm:t>
    </dgm:pt>
    <dgm:pt modelId="{FEEB16A2-AE8D-4BB6-89D4-86AC3D3EF9CB}" type="sibTrans" cxnId="{FC3D2124-39CE-4666-894A-5F835A39DB5B}">
      <dgm:prSet/>
      <dgm:spPr/>
      <dgm:t>
        <a:bodyPr/>
        <a:lstStyle/>
        <a:p>
          <a:endParaRPr lang="fr-FR"/>
        </a:p>
      </dgm:t>
    </dgm:pt>
    <dgm:pt modelId="{B74DB0D8-F409-4A94-B635-609CEDCBCF93}">
      <dgm:prSet phldrT="[Texte]"/>
      <dgm:spPr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Rapports sociaux dégradés</a:t>
          </a:r>
        </a:p>
      </dgm:t>
    </dgm:pt>
    <dgm:pt modelId="{70618CA2-DBB5-4EBB-957C-0CF9A28052A6}" type="parTrans" cxnId="{634B068C-309D-4BF7-B52F-2F0D3CA5ED54}">
      <dgm:prSet/>
      <dgm:spPr/>
      <dgm:t>
        <a:bodyPr/>
        <a:lstStyle/>
        <a:p>
          <a:endParaRPr lang="fr-FR"/>
        </a:p>
      </dgm:t>
    </dgm:pt>
    <dgm:pt modelId="{26BEBB02-4513-49FA-8C02-DA614FECBE49}" type="sibTrans" cxnId="{634B068C-309D-4BF7-B52F-2F0D3CA5ED54}">
      <dgm:prSet/>
      <dgm:spPr/>
      <dgm:t>
        <a:bodyPr/>
        <a:lstStyle/>
        <a:p>
          <a:endParaRPr lang="fr-FR"/>
        </a:p>
      </dgm:t>
    </dgm:pt>
    <dgm:pt modelId="{D3C5F6D4-7E54-411E-BF51-FE7327FED424}">
      <dgm:prSet phldrT="[Texte]"/>
      <dgm:spPr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Insécurité du travail et de l’emploi</a:t>
          </a:r>
        </a:p>
      </dgm:t>
    </dgm:pt>
    <dgm:pt modelId="{8B894572-5ECC-49FD-A2E6-8C28E08756A1}" type="parTrans" cxnId="{CC7F7ECC-07FD-47BA-86BF-06B0B80F5798}">
      <dgm:prSet/>
      <dgm:spPr/>
      <dgm:t>
        <a:bodyPr/>
        <a:lstStyle/>
        <a:p>
          <a:endParaRPr lang="fr-FR"/>
        </a:p>
      </dgm:t>
    </dgm:pt>
    <dgm:pt modelId="{D851AE5B-4F6F-4C69-8393-8F4FDC9D0B19}" type="sibTrans" cxnId="{CC7F7ECC-07FD-47BA-86BF-06B0B80F5798}">
      <dgm:prSet/>
      <dgm:spPr/>
      <dgm:t>
        <a:bodyPr/>
        <a:lstStyle/>
        <a:p>
          <a:endParaRPr lang="fr-FR"/>
        </a:p>
      </dgm:t>
    </dgm:pt>
    <dgm:pt modelId="{CD8BB00A-FF3C-4E32-AB97-CA7EBF83B38E}">
      <dgm:prSet phldrT="[Texte]"/>
      <dgm:spPr>
        <a:solidFill>
          <a:srgbClr val="0099CC"/>
        </a:solidFill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Exigences de travail</a:t>
          </a:r>
        </a:p>
      </dgm:t>
    </dgm:pt>
    <dgm:pt modelId="{FB499D1D-2CBD-4E92-ABA3-07F5824CE0CD}" type="parTrans" cxnId="{9AAE4227-2B7E-48F6-9AA2-950B7F36E0FA}">
      <dgm:prSet/>
      <dgm:spPr/>
      <dgm:t>
        <a:bodyPr/>
        <a:lstStyle/>
        <a:p>
          <a:endParaRPr lang="fr-FR"/>
        </a:p>
      </dgm:t>
    </dgm:pt>
    <dgm:pt modelId="{FF415D85-54A1-4919-9C34-54442537ECBB}" type="sibTrans" cxnId="{9AAE4227-2B7E-48F6-9AA2-950B7F36E0FA}">
      <dgm:prSet/>
      <dgm:spPr/>
      <dgm:t>
        <a:bodyPr/>
        <a:lstStyle/>
        <a:p>
          <a:endParaRPr lang="fr-FR"/>
        </a:p>
      </dgm:t>
    </dgm:pt>
    <dgm:pt modelId="{CBAD9876-2B37-43CE-A0AC-E5DF845472A7}">
      <dgm:prSet phldrT="[Texte]"/>
      <dgm:spPr>
        <a:solidFill>
          <a:schemeClr val="accent3">
            <a:lumMod val="75000"/>
          </a:schemeClr>
        </a:solidFill>
        <a:ln>
          <a:solidFill>
            <a:srgbClr val="CC0066"/>
          </a:solidFill>
        </a:ln>
      </dgm:spPr>
      <dgm:t>
        <a:bodyPr/>
        <a:lstStyle/>
        <a:p>
          <a:r>
            <a:rPr lang="fr-FR" dirty="0">
              <a:solidFill>
                <a:schemeClr val="tx2">
                  <a:lumMod val="75000"/>
                  <a:lumOff val="25000"/>
                </a:schemeClr>
              </a:solidFill>
            </a:rPr>
            <a:t>Conflits de valeur</a:t>
          </a:r>
        </a:p>
      </dgm:t>
    </dgm:pt>
    <dgm:pt modelId="{96641BFA-8DC8-455A-AE34-63FD8A168109}" type="parTrans" cxnId="{3690495F-A675-4E30-98F5-1F13E7D1BA17}">
      <dgm:prSet/>
      <dgm:spPr/>
      <dgm:t>
        <a:bodyPr/>
        <a:lstStyle/>
        <a:p>
          <a:endParaRPr lang="fr-FR"/>
        </a:p>
      </dgm:t>
    </dgm:pt>
    <dgm:pt modelId="{DDEFF130-235E-40BB-9A6A-DFCC79AAD4E2}" type="sibTrans" cxnId="{3690495F-A675-4E30-98F5-1F13E7D1BA17}">
      <dgm:prSet/>
      <dgm:spPr/>
      <dgm:t>
        <a:bodyPr/>
        <a:lstStyle/>
        <a:p>
          <a:endParaRPr lang="fr-FR"/>
        </a:p>
      </dgm:t>
    </dgm:pt>
    <dgm:pt modelId="{2B29226A-0CE9-445D-A172-F5A59FC8CAB3}" type="pres">
      <dgm:prSet presAssocID="{871BC7DE-EED9-431E-93CE-63CEBFA5AA2C}" presName="compositeShape" presStyleCnt="0">
        <dgm:presLayoutVars>
          <dgm:chMax val="7"/>
          <dgm:dir/>
          <dgm:resizeHandles val="exact"/>
        </dgm:presLayoutVars>
      </dgm:prSet>
      <dgm:spPr/>
    </dgm:pt>
    <dgm:pt modelId="{60318879-24AE-4BF1-A95E-EE20F02E7C4C}" type="pres">
      <dgm:prSet presAssocID="{871BC7DE-EED9-431E-93CE-63CEBFA5AA2C}" presName="wedge1" presStyleLbl="node1" presStyleIdx="0" presStyleCnt="6"/>
      <dgm:spPr/>
    </dgm:pt>
    <dgm:pt modelId="{15AAE131-FF63-4914-BF78-F796ED9E2573}" type="pres">
      <dgm:prSet presAssocID="{871BC7DE-EED9-431E-93CE-63CEBFA5AA2C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F01388B-A4E3-46BA-9CF5-C4593AD84349}" type="pres">
      <dgm:prSet presAssocID="{871BC7DE-EED9-431E-93CE-63CEBFA5AA2C}" presName="wedge2" presStyleLbl="node1" presStyleIdx="1" presStyleCnt="6" custLinFactNeighborX="687" custLinFactNeighborY="1090"/>
      <dgm:spPr/>
    </dgm:pt>
    <dgm:pt modelId="{3FF3C105-E0CE-4364-8AA3-21CEF2BC8104}" type="pres">
      <dgm:prSet presAssocID="{871BC7DE-EED9-431E-93CE-63CEBFA5AA2C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E254CE8-D31F-4731-ACEA-2E145C2DCC79}" type="pres">
      <dgm:prSet presAssocID="{871BC7DE-EED9-431E-93CE-63CEBFA5AA2C}" presName="wedge3" presStyleLbl="node1" presStyleIdx="2" presStyleCnt="6"/>
      <dgm:spPr/>
    </dgm:pt>
    <dgm:pt modelId="{1F572DB0-0010-42DD-8C46-014A382B40AE}" type="pres">
      <dgm:prSet presAssocID="{871BC7DE-EED9-431E-93CE-63CEBFA5AA2C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2523D279-D118-4236-B6D5-566C78621280}" type="pres">
      <dgm:prSet presAssocID="{871BC7DE-EED9-431E-93CE-63CEBFA5AA2C}" presName="wedge4" presStyleLbl="node1" presStyleIdx="3" presStyleCnt="6"/>
      <dgm:spPr/>
    </dgm:pt>
    <dgm:pt modelId="{616213B8-160F-402D-829E-A3D69AC1E085}" type="pres">
      <dgm:prSet presAssocID="{871BC7DE-EED9-431E-93CE-63CEBFA5AA2C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0555430-6525-4F22-AE19-96C501C1B048}" type="pres">
      <dgm:prSet presAssocID="{871BC7DE-EED9-431E-93CE-63CEBFA5AA2C}" presName="wedge5" presStyleLbl="node1" presStyleIdx="4" presStyleCnt="6"/>
      <dgm:spPr/>
    </dgm:pt>
    <dgm:pt modelId="{692E9D17-E613-4EFD-928A-ECDD737C3C38}" type="pres">
      <dgm:prSet presAssocID="{871BC7DE-EED9-431E-93CE-63CEBFA5AA2C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6D4F731F-3ADF-4987-9DAF-421CBBF489B1}" type="pres">
      <dgm:prSet presAssocID="{871BC7DE-EED9-431E-93CE-63CEBFA5AA2C}" presName="wedge6" presStyleLbl="node1" presStyleIdx="5" presStyleCnt="6"/>
      <dgm:spPr/>
    </dgm:pt>
    <dgm:pt modelId="{858E59F4-69BA-41E5-826E-113F6817A26D}" type="pres">
      <dgm:prSet presAssocID="{871BC7DE-EED9-431E-93CE-63CEBFA5AA2C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FF518015-4C2C-4775-8896-D57E215EE686}" type="presOf" srcId="{D3C5F6D4-7E54-411E-BF51-FE7327FED424}" destId="{6D4F731F-3ADF-4987-9DAF-421CBBF489B1}" srcOrd="0" destOrd="0" presId="urn:microsoft.com/office/officeart/2005/8/layout/chart3"/>
    <dgm:cxn modelId="{FC3D2124-39CE-4666-894A-5F835A39DB5B}" srcId="{871BC7DE-EED9-431E-93CE-63CEBFA5AA2C}" destId="{A2341F80-B2EB-4BC2-B836-CE3F793F13A0}" srcOrd="2" destOrd="0" parTransId="{00EAB737-0646-4EFE-B024-891AA1F1914D}" sibTransId="{FEEB16A2-AE8D-4BB6-89D4-86AC3D3EF9CB}"/>
    <dgm:cxn modelId="{9AAE4227-2B7E-48F6-9AA2-950B7F36E0FA}" srcId="{871BC7DE-EED9-431E-93CE-63CEBFA5AA2C}" destId="{CD8BB00A-FF3C-4E32-AB97-CA7EBF83B38E}" srcOrd="0" destOrd="0" parTransId="{FB499D1D-2CBD-4E92-ABA3-07F5824CE0CD}" sibTransId="{FF415D85-54A1-4919-9C34-54442537ECBB}"/>
    <dgm:cxn modelId="{8D56B63A-6E4C-4430-BFE6-BA60A943AAEC}" type="presOf" srcId="{CBAD9876-2B37-43CE-A0AC-E5DF845472A7}" destId="{692E9D17-E613-4EFD-928A-ECDD737C3C38}" srcOrd="1" destOrd="0" presId="urn:microsoft.com/office/officeart/2005/8/layout/chart3"/>
    <dgm:cxn modelId="{A09D2F3D-ABE0-4421-8861-AE63C2C9133A}" srcId="{871BC7DE-EED9-431E-93CE-63CEBFA5AA2C}" destId="{8B4A3B58-B720-4B44-964A-10C300E5AAA0}" srcOrd="1" destOrd="0" parTransId="{3E12F79A-EA0A-471D-87CD-E0819F5596E1}" sibTransId="{F2143EF8-7CFC-4A80-AD68-A38D4D04EB6A}"/>
    <dgm:cxn modelId="{3690495F-A675-4E30-98F5-1F13E7D1BA17}" srcId="{871BC7DE-EED9-431E-93CE-63CEBFA5AA2C}" destId="{CBAD9876-2B37-43CE-A0AC-E5DF845472A7}" srcOrd="4" destOrd="0" parTransId="{96641BFA-8DC8-455A-AE34-63FD8A168109}" sibTransId="{DDEFF130-235E-40BB-9A6A-DFCC79AAD4E2}"/>
    <dgm:cxn modelId="{E874B95F-3D2D-48B2-B1BA-A036713625BC}" type="presOf" srcId="{B74DB0D8-F409-4A94-B635-609CEDCBCF93}" destId="{2523D279-D118-4236-B6D5-566C78621280}" srcOrd="0" destOrd="0" presId="urn:microsoft.com/office/officeart/2005/8/layout/chart3"/>
    <dgm:cxn modelId="{48921061-A4BB-47E6-8647-DF1620B75BCA}" type="presOf" srcId="{8B4A3B58-B720-4B44-964A-10C300E5AAA0}" destId="{AF01388B-A4E3-46BA-9CF5-C4593AD84349}" srcOrd="0" destOrd="0" presId="urn:microsoft.com/office/officeart/2005/8/layout/chart3"/>
    <dgm:cxn modelId="{616AFB61-0493-44A8-82C5-3BF06931AC6B}" type="presOf" srcId="{B74DB0D8-F409-4A94-B635-609CEDCBCF93}" destId="{616213B8-160F-402D-829E-A3D69AC1E085}" srcOrd="1" destOrd="0" presId="urn:microsoft.com/office/officeart/2005/8/layout/chart3"/>
    <dgm:cxn modelId="{73E34A4F-A9A5-4B68-AD50-ED21DF0A52A2}" type="presOf" srcId="{CD8BB00A-FF3C-4E32-AB97-CA7EBF83B38E}" destId="{15AAE131-FF63-4914-BF78-F796ED9E2573}" srcOrd="1" destOrd="0" presId="urn:microsoft.com/office/officeart/2005/8/layout/chart3"/>
    <dgm:cxn modelId="{CE290582-4D97-44AA-A542-DABE0D63C947}" type="presOf" srcId="{CD8BB00A-FF3C-4E32-AB97-CA7EBF83B38E}" destId="{60318879-24AE-4BF1-A95E-EE20F02E7C4C}" srcOrd="0" destOrd="0" presId="urn:microsoft.com/office/officeart/2005/8/layout/chart3"/>
    <dgm:cxn modelId="{AE83C587-42B2-40BA-B15C-42FFFF058E54}" type="presOf" srcId="{8B4A3B58-B720-4B44-964A-10C300E5AAA0}" destId="{3FF3C105-E0CE-4364-8AA3-21CEF2BC8104}" srcOrd="1" destOrd="0" presId="urn:microsoft.com/office/officeart/2005/8/layout/chart3"/>
    <dgm:cxn modelId="{634B068C-309D-4BF7-B52F-2F0D3CA5ED54}" srcId="{871BC7DE-EED9-431E-93CE-63CEBFA5AA2C}" destId="{B74DB0D8-F409-4A94-B635-609CEDCBCF93}" srcOrd="3" destOrd="0" parTransId="{70618CA2-DBB5-4EBB-957C-0CF9A28052A6}" sibTransId="{26BEBB02-4513-49FA-8C02-DA614FECBE49}"/>
    <dgm:cxn modelId="{BD88DE8C-CE61-457B-B77B-DDEE844E914D}" type="presOf" srcId="{D3C5F6D4-7E54-411E-BF51-FE7327FED424}" destId="{858E59F4-69BA-41E5-826E-113F6817A26D}" srcOrd="1" destOrd="0" presId="urn:microsoft.com/office/officeart/2005/8/layout/chart3"/>
    <dgm:cxn modelId="{D5281C8F-809B-497B-892D-5E98EAF117AD}" type="presOf" srcId="{A2341F80-B2EB-4BC2-B836-CE3F793F13A0}" destId="{4E254CE8-D31F-4731-ACEA-2E145C2DCC79}" srcOrd="0" destOrd="0" presId="urn:microsoft.com/office/officeart/2005/8/layout/chart3"/>
    <dgm:cxn modelId="{6D081495-0008-4AA9-876D-3B6CE2BEAB6C}" type="presOf" srcId="{871BC7DE-EED9-431E-93CE-63CEBFA5AA2C}" destId="{2B29226A-0CE9-445D-A172-F5A59FC8CAB3}" srcOrd="0" destOrd="0" presId="urn:microsoft.com/office/officeart/2005/8/layout/chart3"/>
    <dgm:cxn modelId="{A5EE30C2-9F9E-4E6C-9D2D-482B7DAE4EF4}" type="presOf" srcId="{CBAD9876-2B37-43CE-A0AC-E5DF845472A7}" destId="{30555430-6525-4F22-AE19-96C501C1B048}" srcOrd="0" destOrd="0" presId="urn:microsoft.com/office/officeart/2005/8/layout/chart3"/>
    <dgm:cxn modelId="{CC7F7ECC-07FD-47BA-86BF-06B0B80F5798}" srcId="{871BC7DE-EED9-431E-93CE-63CEBFA5AA2C}" destId="{D3C5F6D4-7E54-411E-BF51-FE7327FED424}" srcOrd="5" destOrd="0" parTransId="{8B894572-5ECC-49FD-A2E6-8C28E08756A1}" sibTransId="{D851AE5B-4F6F-4C69-8393-8F4FDC9D0B19}"/>
    <dgm:cxn modelId="{102620E3-E2EF-4BFA-A398-443897A7FB0E}" type="presOf" srcId="{A2341F80-B2EB-4BC2-B836-CE3F793F13A0}" destId="{1F572DB0-0010-42DD-8C46-014A382B40AE}" srcOrd="1" destOrd="0" presId="urn:microsoft.com/office/officeart/2005/8/layout/chart3"/>
    <dgm:cxn modelId="{BF94D33A-2786-4D0B-A246-08B714DEFDA2}" type="presParOf" srcId="{2B29226A-0CE9-445D-A172-F5A59FC8CAB3}" destId="{60318879-24AE-4BF1-A95E-EE20F02E7C4C}" srcOrd="0" destOrd="0" presId="urn:microsoft.com/office/officeart/2005/8/layout/chart3"/>
    <dgm:cxn modelId="{2A39B028-D68D-4B97-8028-A0D141988803}" type="presParOf" srcId="{2B29226A-0CE9-445D-A172-F5A59FC8CAB3}" destId="{15AAE131-FF63-4914-BF78-F796ED9E2573}" srcOrd="1" destOrd="0" presId="urn:microsoft.com/office/officeart/2005/8/layout/chart3"/>
    <dgm:cxn modelId="{908DD9ED-2A9C-4943-82AB-A17105AFC53F}" type="presParOf" srcId="{2B29226A-0CE9-445D-A172-F5A59FC8CAB3}" destId="{AF01388B-A4E3-46BA-9CF5-C4593AD84349}" srcOrd="2" destOrd="0" presId="urn:microsoft.com/office/officeart/2005/8/layout/chart3"/>
    <dgm:cxn modelId="{37A69F6E-F0E4-4173-8E38-FFD6CF27A6CF}" type="presParOf" srcId="{2B29226A-0CE9-445D-A172-F5A59FC8CAB3}" destId="{3FF3C105-E0CE-4364-8AA3-21CEF2BC8104}" srcOrd="3" destOrd="0" presId="urn:microsoft.com/office/officeart/2005/8/layout/chart3"/>
    <dgm:cxn modelId="{D7CCCDFF-43F9-4781-951A-6AFC748CE08D}" type="presParOf" srcId="{2B29226A-0CE9-445D-A172-F5A59FC8CAB3}" destId="{4E254CE8-D31F-4731-ACEA-2E145C2DCC79}" srcOrd="4" destOrd="0" presId="urn:microsoft.com/office/officeart/2005/8/layout/chart3"/>
    <dgm:cxn modelId="{8C80BAA3-1AC9-46CC-B268-BF81FCCA1E22}" type="presParOf" srcId="{2B29226A-0CE9-445D-A172-F5A59FC8CAB3}" destId="{1F572DB0-0010-42DD-8C46-014A382B40AE}" srcOrd="5" destOrd="0" presId="urn:microsoft.com/office/officeart/2005/8/layout/chart3"/>
    <dgm:cxn modelId="{ECBAE284-5FBE-408E-A2EE-A7F5ADE3687A}" type="presParOf" srcId="{2B29226A-0CE9-445D-A172-F5A59FC8CAB3}" destId="{2523D279-D118-4236-B6D5-566C78621280}" srcOrd="6" destOrd="0" presId="urn:microsoft.com/office/officeart/2005/8/layout/chart3"/>
    <dgm:cxn modelId="{9B4FC9D3-9145-417C-AFB6-EE4FF5891C3D}" type="presParOf" srcId="{2B29226A-0CE9-445D-A172-F5A59FC8CAB3}" destId="{616213B8-160F-402D-829E-A3D69AC1E085}" srcOrd="7" destOrd="0" presId="urn:microsoft.com/office/officeart/2005/8/layout/chart3"/>
    <dgm:cxn modelId="{33A1BF7F-68DA-4F73-B1D7-A9B1D8A794E4}" type="presParOf" srcId="{2B29226A-0CE9-445D-A172-F5A59FC8CAB3}" destId="{30555430-6525-4F22-AE19-96C501C1B048}" srcOrd="8" destOrd="0" presId="urn:microsoft.com/office/officeart/2005/8/layout/chart3"/>
    <dgm:cxn modelId="{EEE199DA-31FA-4F35-8205-D22513BB0827}" type="presParOf" srcId="{2B29226A-0CE9-445D-A172-F5A59FC8CAB3}" destId="{692E9D17-E613-4EFD-928A-ECDD737C3C38}" srcOrd="9" destOrd="0" presId="urn:microsoft.com/office/officeart/2005/8/layout/chart3"/>
    <dgm:cxn modelId="{07280BAB-8727-468F-8302-95A69E078393}" type="presParOf" srcId="{2B29226A-0CE9-445D-A172-F5A59FC8CAB3}" destId="{6D4F731F-3ADF-4987-9DAF-421CBBF489B1}" srcOrd="10" destOrd="0" presId="urn:microsoft.com/office/officeart/2005/8/layout/chart3"/>
    <dgm:cxn modelId="{7D0D0D1E-FDD1-42D9-98D6-4A24433C065F}" type="presParOf" srcId="{2B29226A-0CE9-445D-A172-F5A59FC8CAB3}" destId="{858E59F4-69BA-41E5-826E-113F6817A26D}" srcOrd="1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18879-24AE-4BF1-A95E-EE20F02E7C4C}">
      <dsp:nvSpPr>
        <dsp:cNvPr id="0" name=""/>
        <dsp:cNvSpPr/>
      </dsp:nvSpPr>
      <dsp:spPr>
        <a:xfrm>
          <a:off x="3632089" y="312354"/>
          <a:ext cx="4496618" cy="4496618"/>
        </a:xfrm>
        <a:prstGeom prst="pie">
          <a:avLst>
            <a:gd name="adj1" fmla="val 16200000"/>
            <a:gd name="adj2" fmla="val 19800000"/>
          </a:avLst>
        </a:prstGeom>
        <a:solidFill>
          <a:srgbClr val="0099CC"/>
        </a:soli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Exigences de travail</a:t>
          </a:r>
        </a:p>
      </dsp:txBody>
      <dsp:txXfrm>
        <a:off x="5928577" y="794134"/>
        <a:ext cx="1311513" cy="963561"/>
      </dsp:txXfrm>
    </dsp:sp>
    <dsp:sp modelId="{AF01388B-A4E3-46BA-9CF5-C4593AD84349}">
      <dsp:nvSpPr>
        <dsp:cNvPr id="0" name=""/>
        <dsp:cNvSpPr/>
      </dsp:nvSpPr>
      <dsp:spPr>
        <a:xfrm>
          <a:off x="3529153" y="593157"/>
          <a:ext cx="4496618" cy="4496618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2">
                <a:hueOff val="-2880000"/>
                <a:satOff val="-10001"/>
                <a:lumOff val="12000"/>
                <a:alphaOff val="0"/>
                <a:shade val="51000"/>
                <a:satMod val="130000"/>
              </a:schemeClr>
            </a:gs>
            <a:gs pos="80000">
              <a:schemeClr val="accent2">
                <a:hueOff val="-2880000"/>
                <a:satOff val="-10001"/>
                <a:lumOff val="12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2880000"/>
                <a:satOff val="-10001"/>
                <a:lumOff val="12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Exigences émotionnelles</a:t>
          </a:r>
        </a:p>
      </dsp:txBody>
      <dsp:txXfrm>
        <a:off x="6607195" y="2386451"/>
        <a:ext cx="1359691" cy="910029"/>
      </dsp:txXfrm>
    </dsp:sp>
    <dsp:sp modelId="{4E254CE8-D31F-4731-ACEA-2E145C2DCC79}">
      <dsp:nvSpPr>
        <dsp:cNvPr id="0" name=""/>
        <dsp:cNvSpPr/>
      </dsp:nvSpPr>
      <dsp:spPr>
        <a:xfrm>
          <a:off x="3498261" y="544144"/>
          <a:ext cx="4496618" cy="4496618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2">
                <a:hueOff val="-5760000"/>
                <a:satOff val="-20001"/>
                <a:lumOff val="24000"/>
                <a:alphaOff val="0"/>
                <a:shade val="51000"/>
                <a:satMod val="130000"/>
              </a:schemeClr>
            </a:gs>
            <a:gs pos="80000">
              <a:schemeClr val="accent2">
                <a:hueOff val="-5760000"/>
                <a:satOff val="-20001"/>
                <a:lumOff val="24000"/>
                <a:alphaOff val="0"/>
                <a:shade val="93000"/>
                <a:satMod val="130000"/>
              </a:schemeClr>
            </a:gs>
            <a:gs pos="100000">
              <a:schemeClr val="accent2">
                <a:hueOff val="-5760000"/>
                <a:satOff val="-20001"/>
                <a:lumOff val="24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Manque d’autonomie</a:t>
          </a:r>
        </a:p>
      </dsp:txBody>
      <dsp:txXfrm>
        <a:off x="5794749" y="3595421"/>
        <a:ext cx="1311513" cy="963561"/>
      </dsp:txXfrm>
    </dsp:sp>
    <dsp:sp modelId="{2523D279-D118-4236-B6D5-566C78621280}">
      <dsp:nvSpPr>
        <dsp:cNvPr id="0" name=""/>
        <dsp:cNvSpPr/>
      </dsp:nvSpPr>
      <dsp:spPr>
        <a:xfrm>
          <a:off x="3498261" y="544144"/>
          <a:ext cx="4496618" cy="4496618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2">
                <a:hueOff val="-8640000"/>
                <a:satOff val="-30002"/>
                <a:lumOff val="36001"/>
                <a:alphaOff val="0"/>
                <a:shade val="51000"/>
                <a:satMod val="130000"/>
              </a:schemeClr>
            </a:gs>
            <a:gs pos="80000">
              <a:schemeClr val="accent2">
                <a:hueOff val="-8640000"/>
                <a:satOff val="-30002"/>
                <a:lumOff val="36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8640000"/>
                <a:satOff val="-30002"/>
                <a:lumOff val="36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Rapports sociaux dégradés</a:t>
          </a:r>
        </a:p>
      </dsp:txBody>
      <dsp:txXfrm>
        <a:off x="4386879" y="3595421"/>
        <a:ext cx="1311513" cy="963561"/>
      </dsp:txXfrm>
    </dsp:sp>
    <dsp:sp modelId="{30555430-6525-4F22-AE19-96C501C1B048}">
      <dsp:nvSpPr>
        <dsp:cNvPr id="0" name=""/>
        <dsp:cNvSpPr/>
      </dsp:nvSpPr>
      <dsp:spPr>
        <a:xfrm>
          <a:off x="3498261" y="544144"/>
          <a:ext cx="4496618" cy="4496618"/>
        </a:xfrm>
        <a:prstGeom prst="pie">
          <a:avLst>
            <a:gd name="adj1" fmla="val 9000000"/>
            <a:gd name="adj2" fmla="val 12600000"/>
          </a:avLst>
        </a:prstGeom>
        <a:solidFill>
          <a:schemeClr val="accent3">
            <a:lumMod val="75000"/>
          </a:schemeClr>
        </a:soli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Conflits de valeur</a:t>
          </a:r>
        </a:p>
      </dsp:txBody>
      <dsp:txXfrm>
        <a:off x="3567852" y="2337438"/>
        <a:ext cx="1359691" cy="910029"/>
      </dsp:txXfrm>
    </dsp:sp>
    <dsp:sp modelId="{6D4F731F-3ADF-4987-9DAF-421CBBF489B1}">
      <dsp:nvSpPr>
        <dsp:cNvPr id="0" name=""/>
        <dsp:cNvSpPr/>
      </dsp:nvSpPr>
      <dsp:spPr>
        <a:xfrm>
          <a:off x="3498261" y="544144"/>
          <a:ext cx="4496618" cy="4496618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shade val="51000"/>
                <a:satMod val="130000"/>
              </a:schemeClr>
            </a:gs>
            <a:gs pos="80000">
              <a:schemeClr val="accent2">
                <a:hueOff val="-14400000"/>
                <a:satOff val="-50003"/>
                <a:lumOff val="60001"/>
                <a:alphaOff val="0"/>
                <a:shade val="93000"/>
                <a:satMod val="13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CC006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solidFill>
                <a:schemeClr val="tx2">
                  <a:lumMod val="75000"/>
                  <a:lumOff val="25000"/>
                </a:schemeClr>
              </a:solidFill>
            </a:rPr>
            <a:t>Insécurité du travail et de l’emploi</a:t>
          </a:r>
        </a:p>
      </dsp:txBody>
      <dsp:txXfrm>
        <a:off x="4386879" y="1025924"/>
        <a:ext cx="1311513" cy="963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defTabSz="913174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81" y="1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>
            <a:lvl1pPr algn="r" defTabSz="913174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234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defTabSz="913174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81" y="9722234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9" tIns="45720" rIns="91439" bIns="45720" numCol="1" anchor="b" anchorCtr="0" compatLnSpc="1">
            <a:prstTxWarp prst="textNoShape">
              <a:avLst/>
            </a:prstTxWarp>
          </a:bodyPr>
          <a:lstStyle>
            <a:lvl1pPr algn="r" defTabSz="911733" eaLnBrk="1" hangingPunct="1">
              <a:defRPr sz="1200"/>
            </a:lvl1pPr>
          </a:lstStyle>
          <a:p>
            <a:pPr>
              <a:defRPr/>
            </a:pPr>
            <a:fld id="{ED4C946D-3900-4177-8A8C-BAD293E9107A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881816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7" tIns="47283" rIns="94567" bIns="472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81" y="1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7" tIns="47283" rIns="94567" bIns="472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4188" y="769938"/>
            <a:ext cx="6135687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71" y="4861117"/>
            <a:ext cx="5682923" cy="460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7" tIns="47283" rIns="94567" bIns="47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234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7" tIns="47283" rIns="94567" bIns="4728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81" y="9722234"/>
            <a:ext cx="3078045" cy="51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7" tIns="47283" rIns="94567" bIns="472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0FDD21-D2F5-4843-B3B3-4636F17F3ACA}" type="slidenum">
              <a:rPr lang="fr-FR" altLang="fr-FR"/>
              <a:pPr>
                <a:defRPr/>
              </a:pPr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754680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1243588184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3598512280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960015060"/>
      </p:ext>
    </p:extLst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333501"/>
            <a:ext cx="8229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993129396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4232865490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333501"/>
            <a:ext cx="8229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793897456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129585959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28866"/>
            <a:ext cx="8229600" cy="48762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899004843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28866"/>
            <a:ext cx="8229600" cy="9525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333500"/>
            <a:ext cx="4038600" cy="18216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282158"/>
            <a:ext cx="4038600" cy="18229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3796644592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574473295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371753337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169946515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3454145650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994519705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2081204622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3594580137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</p:spTree>
    <p:extLst>
      <p:ext uri="{BB962C8B-B14F-4D97-AF65-F5344CB8AC3E}">
        <p14:creationId xmlns:p14="http://schemas.microsoft.com/office/powerpoint/2010/main" val="3153192523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ASSEMBLEE GENERALE EXTRAORDINAIRE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40226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/>
              <a:t>18 janvier 2007</a:t>
            </a: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376863"/>
            <a:ext cx="3176588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r-FR" dirty="0"/>
              <a:t>Assemblée Générale Extraordinaire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5795963" y="5376863"/>
            <a:ext cx="2895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fr-FR" sz="1400" dirty="0"/>
              <a:t>CPABP</a:t>
            </a:r>
          </a:p>
        </p:txBody>
      </p:sp>
      <p:pic>
        <p:nvPicPr>
          <p:cNvPr id="1031" name="Picture 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4957763"/>
            <a:ext cx="1030287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  <p:sldLayoutId id="2147484915" r:id="rId12"/>
    <p:sldLayoutId id="2147484916" r:id="rId13"/>
    <p:sldLayoutId id="2147484917" r:id="rId14"/>
    <p:sldLayoutId id="2147484918" r:id="rId15"/>
    <p:sldLayoutId id="2147484919" r:id="rId16"/>
    <p:sldLayoutId id="2147484920" r:id="rId17"/>
  </p:sldLayoutIdLst>
  <p:transition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  <a:t>La prévention des Risques Psychosociaux (RPS)</a:t>
            </a:r>
            <a:br>
              <a:rPr lang="fr-FR" altLang="fr-FR" sz="4000" dirty="0">
                <a:solidFill>
                  <a:srgbClr val="0099CC"/>
                </a:solidFill>
                <a:latin typeface="Arial Black" panose="020B0A04020102020204" pitchFamily="34" charset="0"/>
              </a:rPr>
            </a:br>
            <a:r>
              <a:rPr lang="fr-FR" altLang="fr-FR" sz="2400" dirty="0">
                <a:solidFill>
                  <a:srgbClr val="0099CC"/>
                </a:solidFill>
                <a:latin typeface="Arial Black" panose="020B0A04020102020204" pitchFamily="34" charset="0"/>
              </a:rPr>
              <a:t>28 septembre 2023</a:t>
            </a:r>
            <a:endParaRPr lang="fr-FR" altLang="fr-FR" sz="2800" dirty="0">
              <a:solidFill>
                <a:srgbClr val="0099CC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DB1F6EC-40E5-1DC0-0BC6-5D68D59D89CA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RPS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graphicFrame>
        <p:nvGraphicFramePr>
          <p:cNvPr id="10" name="Espace réservé du contenu 1">
            <a:extLst>
              <a:ext uri="{FF2B5EF4-FFF2-40B4-BE49-F238E27FC236}">
                <a16:creationId xmlns:a16="http://schemas.microsoft.com/office/drawing/2014/main" id="{2D2254BE-ED20-BB7B-4BA0-973952B799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863012"/>
              </p:ext>
            </p:extLst>
          </p:nvPr>
        </p:nvGraphicFramePr>
        <p:xfrm>
          <a:off x="-252536" y="265045"/>
          <a:ext cx="11626970" cy="5353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74888" y="1627267"/>
            <a:ext cx="26738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Les facteurs de risque Psychosociaux (RPS)</a:t>
            </a:r>
          </a:p>
          <a:p>
            <a:endParaRPr lang="fr-FR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Rapport Gollac 2011</a:t>
            </a:r>
          </a:p>
        </p:txBody>
      </p:sp>
    </p:spTree>
    <p:extLst>
      <p:ext uri="{BB962C8B-B14F-4D97-AF65-F5344CB8AC3E}">
        <p14:creationId xmlns:p14="http://schemas.microsoft.com/office/powerpoint/2010/main" val="1279858811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exigences de travail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323528" y="1128713"/>
            <a:ext cx="5161208" cy="4092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>
                <a:solidFill>
                  <a:schemeClr val="tx2">
                    <a:lumMod val="75000"/>
                    <a:lumOff val="25000"/>
                  </a:schemeClr>
                </a:solidFill>
              </a:rPr>
              <a:t>Charge de travail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Exigences fortes de qualité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Objectifs difficilement atteignables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Interruptions taches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Déséquilibre vie professionnelle / vie privée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Horaires atypiques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Imprévisibilité des plannings…</a:t>
            </a:r>
          </a:p>
        </p:txBody>
      </p:sp>
      <p:pic>
        <p:nvPicPr>
          <p:cNvPr id="6" name="Graphique 5" descr="Calendrier mensuel avec un remplissage uni">
            <a:extLst>
              <a:ext uri="{FF2B5EF4-FFF2-40B4-BE49-F238E27FC236}">
                <a16:creationId xmlns:a16="http://schemas.microsoft.com/office/drawing/2014/main" id="{F0F830CA-FC62-1734-831E-25345E8774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17689" y="1718245"/>
            <a:ext cx="2299658" cy="229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815876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exigences émotionnelles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51520" y="1595616"/>
            <a:ext cx="516120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Tension avec le public / la clientèle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Devoir faire bonne figure en toutes circonstances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Public fragile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Peur au travail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dirty="0"/>
          </a:p>
        </p:txBody>
      </p:sp>
      <p:pic>
        <p:nvPicPr>
          <p:cNvPr id="6" name="Graphique 5" descr="Poing serré avec un remplissage uni">
            <a:extLst>
              <a:ext uri="{FF2B5EF4-FFF2-40B4-BE49-F238E27FC236}">
                <a16:creationId xmlns:a16="http://schemas.microsoft.com/office/drawing/2014/main" id="{4BA52E7B-0DF4-BA7B-B6B4-26F7C2527F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1615" y="1772329"/>
            <a:ext cx="2245574" cy="224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74011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manque d’autonomie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74888" y="1627267"/>
            <a:ext cx="516120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Faibles marges de manœuvre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Rythme de travail impose (par une machine par exemple)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Impossibilité de pouvoir développer ses compétences de donner son avis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Méthodes de production imposées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6" name="Graphique 5" descr="Lien avec un remplissage uni">
            <a:extLst>
              <a:ext uri="{FF2B5EF4-FFF2-40B4-BE49-F238E27FC236}">
                <a16:creationId xmlns:a16="http://schemas.microsoft.com/office/drawing/2014/main" id="{FE4C7B3D-B346-0341-07EF-4FB0FADB9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64638" y="1824723"/>
            <a:ext cx="1935754" cy="193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2565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Rapports sociaux dégradés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74888" y="1627267"/>
            <a:ext cx="51612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Relations conflictuelles avec les collègues ou la hiérarchie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Absence de perspective de carrière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Faible niveau de reconnaissance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8" name="Graphique 7" descr="Visage étourdi avec un remplissage uni avec un remplissage uni">
            <a:extLst>
              <a:ext uri="{FF2B5EF4-FFF2-40B4-BE49-F238E27FC236}">
                <a16:creationId xmlns:a16="http://schemas.microsoft.com/office/drawing/2014/main" id="{950ADB9A-6C2A-6CA4-8433-9BFC23DCBF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7956" y="1981210"/>
            <a:ext cx="1937044" cy="193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94119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Conflits de valeur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74888" y="1627267"/>
            <a:ext cx="516120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Travail inutile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Impossibilité de réaliser un travail de qualité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Absence de fierté dans son travail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Conflit éthique</a:t>
            </a:r>
          </a:p>
          <a:p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5" name="Graphique 4" descr="Labyrinthe avec un remplissage uni">
            <a:extLst>
              <a:ext uri="{FF2B5EF4-FFF2-40B4-BE49-F238E27FC236}">
                <a16:creationId xmlns:a16="http://schemas.microsoft.com/office/drawing/2014/main" id="{C6E73FB9-27BA-F6E1-20AA-8CEF142382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59242" y="1632067"/>
            <a:ext cx="2229446" cy="222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72201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Insécurité de l’emploi et du travail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8244BBC-C2EF-5FA1-2002-E1768091E759}"/>
              </a:ext>
            </a:extLst>
          </p:cNvPr>
          <p:cNvSpPr txBox="1"/>
          <p:nvPr/>
        </p:nvSpPr>
        <p:spPr>
          <a:xfrm>
            <a:off x="274888" y="1627267"/>
            <a:ext cx="516120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Peur de perdre son emploi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Précarité du contrat de travail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Incertitude sur l’avenir de son métier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Soutenabilité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Réorganisations, changements réguliers d’outils et de méthodes</a:t>
            </a:r>
            <a:endParaRPr lang="fr-FR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dirty="0"/>
          </a:p>
        </p:txBody>
      </p:sp>
      <p:pic>
        <p:nvPicPr>
          <p:cNvPr id="6" name="Graphique 5" descr="Chaussée glissante avec un remplissage uni">
            <a:extLst>
              <a:ext uri="{FF2B5EF4-FFF2-40B4-BE49-F238E27FC236}">
                <a16:creationId xmlns:a16="http://schemas.microsoft.com/office/drawing/2014/main" id="{69B9D3E7-BC01-F1F9-D16A-52743262C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6325" y="1783574"/>
            <a:ext cx="2010030" cy="20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073514"/>
      </p:ext>
    </p:extLst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Des conséquences à plusieurs niveaux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25A2A8-3641-F048-2422-9CD010071987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168018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conséquences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B1FAEC17-1444-9428-A526-DF69F5F8B6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96" y="1182726"/>
            <a:ext cx="8077200" cy="421005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88ED562F-8B3A-FF14-CA31-03FCF6C499A9}"/>
              </a:ext>
            </a:extLst>
          </p:cNvPr>
          <p:cNvSpPr txBox="1"/>
          <p:nvPr/>
        </p:nvSpPr>
        <p:spPr>
          <a:xfrm>
            <a:off x="8178531" y="4831665"/>
            <a:ext cx="1398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Source ANACT</a:t>
            </a:r>
          </a:p>
        </p:txBody>
      </p:sp>
    </p:spTree>
    <p:extLst>
      <p:ext uri="{BB962C8B-B14F-4D97-AF65-F5344CB8AC3E}">
        <p14:creationId xmlns:p14="http://schemas.microsoft.com/office/powerpoint/2010/main" val="1284395488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Les actions de prévention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25A2A8-3641-F048-2422-9CD010071987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083162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03DD91-E20B-A65F-4DE8-6AB4EE8B6B9F}"/>
              </a:ext>
            </a:extLst>
          </p:cNvPr>
          <p:cNvSpPr/>
          <p:nvPr/>
        </p:nvSpPr>
        <p:spPr>
          <a:xfrm>
            <a:off x="13855" y="537778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180030A-83A1-4614-901F-B72A62DD080E}"/>
              </a:ext>
            </a:extLst>
          </p:cNvPr>
          <p:cNvSpPr txBox="1"/>
          <p:nvPr/>
        </p:nvSpPr>
        <p:spPr>
          <a:xfrm>
            <a:off x="1043608" y="2877981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Les RPS, qu’est-ce que ça vous évoque?</a:t>
            </a:r>
          </a:p>
        </p:txBody>
      </p:sp>
    </p:spTree>
  </p:cSld>
  <p:clrMapOvr>
    <a:masterClrMapping/>
  </p:clrMapOvr>
  <p:transition>
    <p:pull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1900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conséquences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8ED562F-8B3A-FF14-CA31-03FCF6C499A9}"/>
              </a:ext>
            </a:extLst>
          </p:cNvPr>
          <p:cNvSpPr txBox="1"/>
          <p:nvPr/>
        </p:nvSpPr>
        <p:spPr>
          <a:xfrm>
            <a:off x="7501421" y="5066391"/>
            <a:ext cx="17643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Source ANACT</a:t>
            </a:r>
          </a:p>
        </p:txBody>
      </p:sp>
      <p:pic>
        <p:nvPicPr>
          <p:cNvPr id="5" name="Espace réservé du contenu 3">
            <a:extLst>
              <a:ext uri="{FF2B5EF4-FFF2-40B4-BE49-F238E27FC236}">
                <a16:creationId xmlns:a16="http://schemas.microsoft.com/office/drawing/2014/main" id="{49ACE84B-2E1C-8FD8-54FD-1F952CF76A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72376" y="3280212"/>
            <a:ext cx="1601809" cy="119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3282D93-2203-261F-7792-9A04032093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9994" t="23949" r="1258" b="8746"/>
          <a:stretch/>
        </p:blipFill>
        <p:spPr>
          <a:xfrm>
            <a:off x="6539451" y="1276009"/>
            <a:ext cx="2456964" cy="384255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61D5240-E03B-C47C-749B-8934AF8A35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9233" t="23949" r="30941" b="8197"/>
          <a:stretch/>
        </p:blipFill>
        <p:spPr>
          <a:xfrm>
            <a:off x="3518536" y="1290341"/>
            <a:ext cx="2549111" cy="387391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7891EEE-E98B-CE89-C86B-87DCD7C25E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087" t="23949" r="61141" b="8380"/>
          <a:stretch/>
        </p:blipFill>
        <p:spPr>
          <a:xfrm>
            <a:off x="487280" y="1255079"/>
            <a:ext cx="2544528" cy="386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743369"/>
      </p:ext>
    </p:extLst>
  </p:cSld>
  <p:clrMapOvr>
    <a:masterClrMapping/>
  </p:clrMapOvr>
  <p:transition>
    <p:pull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03DD91-E20B-A65F-4DE8-6AB4EE8B6B9F}"/>
              </a:ext>
            </a:extLst>
          </p:cNvPr>
          <p:cNvSpPr/>
          <p:nvPr/>
        </p:nvSpPr>
        <p:spPr>
          <a:xfrm>
            <a:off x="13855" y="537778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Discussion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180030A-83A1-4614-901F-B72A62DD080E}"/>
              </a:ext>
            </a:extLst>
          </p:cNvPr>
          <p:cNvSpPr txBox="1"/>
          <p:nvPr/>
        </p:nvSpPr>
        <p:spPr>
          <a:xfrm>
            <a:off x="1043608" y="2877981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Comment souhaitez-vous que votre SPST vous accompagne dans votre démarche de prévention?</a:t>
            </a:r>
          </a:p>
        </p:txBody>
      </p:sp>
    </p:spTree>
    <p:extLst>
      <p:ext uri="{BB962C8B-B14F-4D97-AF65-F5344CB8AC3E}">
        <p14:creationId xmlns:p14="http://schemas.microsoft.com/office/powerpoint/2010/main" val="2108615602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Les principaux troubles psychosociaux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25A2A8-3641-F048-2422-9CD010071987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48657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TPS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4B2F6A-BE7B-2EB8-8F9D-EF70E939DC18}"/>
              </a:ext>
            </a:extLst>
          </p:cNvPr>
          <p:cNvSpPr txBox="1"/>
          <p:nvPr/>
        </p:nvSpPr>
        <p:spPr>
          <a:xfrm>
            <a:off x="684213" y="1720762"/>
            <a:ext cx="77724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1729" indent="-286596"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« Les troubles psychosociaux sont des manifestations affectant l'individu et/ou les relations entre les individus »</a:t>
            </a:r>
          </a:p>
          <a:p>
            <a:pPr marL="391729" indent="-286596"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fr-FR" altLang="fr-FR" sz="2200" b="1" dirty="0"/>
          </a:p>
          <a:p>
            <a:pPr marL="1019533" lvl="1" indent="-457200">
              <a:buSzPct val="45000"/>
              <a:buFont typeface="Wingdings" panose="05000000000000000000" pitchFamily="2" charset="2"/>
              <a:buChar char="§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Stress </a:t>
            </a:r>
          </a:p>
          <a:p>
            <a:pPr marL="1019533" lvl="1" indent="-457200">
              <a:buSzPct val="45000"/>
              <a:buFont typeface="Wingdings" panose="05000000000000000000" pitchFamily="2" charset="2"/>
              <a:buChar char="§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Burnout </a:t>
            </a:r>
          </a:p>
          <a:p>
            <a:pPr marL="1019533" lvl="1" indent="-457200">
              <a:buSzPct val="45000"/>
              <a:buFont typeface="Wingdings" panose="05000000000000000000" pitchFamily="2" charset="2"/>
              <a:buChar char="§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Violences (internes/externes) : comportements violents, agressivité, incivilités, conflits, « harcèlements »</a:t>
            </a:r>
          </a:p>
        </p:txBody>
      </p:sp>
    </p:spTree>
    <p:extLst>
      <p:ext uri="{BB962C8B-B14F-4D97-AF65-F5344CB8AC3E}">
        <p14:creationId xmlns:p14="http://schemas.microsoft.com/office/powerpoint/2010/main" val="527078089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 stress professionnel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4B2F6A-BE7B-2EB8-8F9D-EF70E939DC18}"/>
              </a:ext>
            </a:extLst>
          </p:cNvPr>
          <p:cNvSpPr txBox="1"/>
          <p:nvPr/>
        </p:nvSpPr>
        <p:spPr>
          <a:xfrm>
            <a:off x="402279" y="1352795"/>
            <a:ext cx="527286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« Un état de stress survient lorsqu'il y a déséquilibre entre la perception qu'une personne a des contraintes que lui impose son environnement et la perception qu'elle a de ses propres ressources pour y faire face. [...] </a:t>
            </a:r>
          </a:p>
          <a:p>
            <a:pPr marL="0" indent="0">
              <a:buNone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endParaRPr lang="fr-FR" altLang="fr-FR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L'individu est capable de gérer la pression à court terme, mais il éprouve de grandes difficultés face à une exposition prolongée ou répétée à des pressions intenses » </a:t>
            </a:r>
          </a:p>
          <a:p>
            <a:pPr marL="0" indent="0">
              <a:buNone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(ANI du 2 juillet 2008 )</a:t>
            </a:r>
          </a:p>
        </p:txBody>
      </p:sp>
      <p:pic>
        <p:nvPicPr>
          <p:cNvPr id="5" name="Graphique 4" descr="Balancier contour">
            <a:extLst>
              <a:ext uri="{FF2B5EF4-FFF2-40B4-BE49-F238E27FC236}">
                <a16:creationId xmlns:a16="http://schemas.microsoft.com/office/drawing/2014/main" id="{D5B2CCC1-D4A0-EF67-5603-8AAEE0176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40412" y="1827742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663145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 burnout ou épuisement professionnel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6D17208-241E-BD8F-37D5-3A83B6955D98}"/>
              </a:ext>
            </a:extLst>
          </p:cNvPr>
          <p:cNvSpPr txBox="1">
            <a:spLocks/>
          </p:cNvSpPr>
          <p:nvPr/>
        </p:nvSpPr>
        <p:spPr bwMode="auto">
          <a:xfrm>
            <a:off x="277267" y="1355902"/>
            <a:ext cx="5732794" cy="353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endParaRPr lang="fr-FR" sz="2000" kern="0" dirty="0"/>
          </a:p>
          <a:p>
            <a:pPr algn="l">
              <a:buClr>
                <a:srgbClr val="660066"/>
              </a:buClr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400" kern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Il se traduit par un épuisement physique, mental et émotionnel : sensation d’être « vidé »</a:t>
            </a:r>
          </a:p>
          <a:p>
            <a:pPr algn="l">
              <a:buClr>
                <a:srgbClr val="660066"/>
              </a:buClr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endParaRPr lang="fr-FR" altLang="fr-FR" sz="2400" kern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400" kern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dépersonnalisation de la relation (agressivité, cynisme..)</a:t>
            </a:r>
          </a:p>
          <a:p>
            <a:pPr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400" kern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désintérêt profond pour le contenu de son travail</a:t>
            </a:r>
          </a:p>
          <a:p>
            <a:pPr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400" kern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dépréciation de ses propres résultats</a:t>
            </a:r>
          </a:p>
          <a:p>
            <a:pPr algn="l">
              <a:buClr>
                <a:srgbClr val="00B050"/>
              </a:buClr>
            </a:pPr>
            <a:endParaRPr lang="fr-FR" sz="2000" kern="0" dirty="0"/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kern="0" dirty="0"/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kern="0" dirty="0"/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2000" b="1" kern="0" dirty="0"/>
          </a:p>
        </p:txBody>
      </p:sp>
      <p:pic>
        <p:nvPicPr>
          <p:cNvPr id="6" name="Graphique 5" descr="Visage étourdi avec un remplissage uni">
            <a:extLst>
              <a:ext uri="{FF2B5EF4-FFF2-40B4-BE49-F238E27FC236}">
                <a16:creationId xmlns:a16="http://schemas.microsoft.com/office/drawing/2014/main" id="{22078205-8CFB-7003-E985-16E466E15D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45981" y="1914945"/>
            <a:ext cx="2610579" cy="261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523094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Les violences au travail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193EEF1-6755-1DF3-BE3D-D741EB2659AB}"/>
              </a:ext>
            </a:extLst>
          </p:cNvPr>
          <p:cNvSpPr txBox="1"/>
          <p:nvPr/>
        </p:nvSpPr>
        <p:spPr>
          <a:xfrm>
            <a:off x="248346" y="1413253"/>
            <a:ext cx="5691806" cy="35362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>
                <a:solidFill>
                  <a:schemeClr val="tx2">
                    <a:lumMod val="75000"/>
                    <a:lumOff val="25000"/>
                  </a:schemeClr>
                </a:solidFill>
              </a:rPr>
              <a:t>Typologies de violences :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endParaRPr lang="fr-FR" altLang="fr-FR" sz="2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externe </a:t>
            </a: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(provenant d’un client par exemple)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interne </a:t>
            </a: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(entre salariés, situations de harcèlement)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endParaRPr lang="fr-FR" altLang="fr-FR" sz="2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Les formes de violences :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endParaRPr lang="fr-FR" altLang="fr-FR" sz="22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physique </a:t>
            </a: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(envers les personnes ou le matériel)</a:t>
            </a:r>
          </a:p>
          <a:p>
            <a:pPr marL="114300" indent="-3429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  <a:tabLst>
                <a:tab pos="0" algn="l"/>
                <a:tab pos="95052" algn="l"/>
                <a:tab pos="502623" algn="l"/>
                <a:tab pos="910194" algn="l"/>
                <a:tab pos="1317765" algn="l"/>
                <a:tab pos="1725336" algn="l"/>
                <a:tab pos="2132907" algn="l"/>
                <a:tab pos="2540478" algn="l"/>
                <a:tab pos="2948049" algn="l"/>
                <a:tab pos="3355619" algn="l"/>
                <a:tab pos="3763191" algn="l"/>
                <a:tab pos="4170761" algn="l"/>
                <a:tab pos="4578333" algn="l"/>
                <a:tab pos="4985903" algn="l"/>
                <a:tab pos="5393475" algn="l"/>
                <a:tab pos="5801045" algn="l"/>
                <a:tab pos="6208616" algn="l"/>
                <a:tab pos="6616187" algn="l"/>
                <a:tab pos="7023758" algn="l"/>
                <a:tab pos="7431329" algn="l"/>
                <a:tab pos="7838900" algn="l"/>
              </a:tabLst>
            </a:pPr>
            <a:r>
              <a:rPr lang="fr-FR" altLang="fr-FR" sz="22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psychologique</a:t>
            </a:r>
            <a:r>
              <a:rPr lang="fr-FR" altLang="fr-FR" sz="2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(insultes, incivilités, mépris, atteinte à la dignité de la personne,…)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700" dirty="0"/>
          </a:p>
        </p:txBody>
      </p:sp>
      <p:pic>
        <p:nvPicPr>
          <p:cNvPr id="8" name="Graphique 7" descr="Gant de boxe avec un remplissage uni">
            <a:extLst>
              <a:ext uri="{FF2B5EF4-FFF2-40B4-BE49-F238E27FC236}">
                <a16:creationId xmlns:a16="http://schemas.microsoft.com/office/drawing/2014/main" id="{2BDCEC81-AAD8-AE6C-4DA9-9E63A6E44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76231" y="1414769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79415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41476"/>
            <a:ext cx="8642350" cy="952500"/>
          </a:xfrm>
        </p:spPr>
        <p:txBody>
          <a:bodyPr/>
          <a:lstStyle/>
          <a:p>
            <a:pPr eaLnBrk="1" hangingPunct="1"/>
            <a:r>
              <a:rPr lang="fr-FR" altLang="fr-FR" sz="4000" dirty="0">
                <a:solidFill>
                  <a:srgbClr val="CC0066"/>
                </a:solidFill>
                <a:latin typeface="Arial Black" panose="020B0A04020102020204" pitchFamily="34" charset="0"/>
              </a:rPr>
              <a:t>Les Risques Psychosociaux</a:t>
            </a:r>
            <a:endParaRPr lang="fr-FR" altLang="fr-FR" sz="2800" b="1" dirty="0">
              <a:solidFill>
                <a:srgbClr val="CC006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2532278" cy="172272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525A2A8-3641-F048-2422-9CD010071987}"/>
              </a:ext>
            </a:extLst>
          </p:cNvPr>
          <p:cNvSpPr/>
          <p:nvPr/>
        </p:nvSpPr>
        <p:spPr>
          <a:xfrm>
            <a:off x="0" y="0"/>
            <a:ext cx="9144000" cy="5715000"/>
          </a:xfrm>
          <a:prstGeom prst="rect">
            <a:avLst/>
          </a:prstGeom>
          <a:noFill/>
          <a:ln w="57150">
            <a:solidFill>
              <a:srgbClr val="CC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322962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6838"/>
            <a:ext cx="7772400" cy="1225550"/>
          </a:xfrm>
        </p:spPr>
        <p:txBody>
          <a:bodyPr/>
          <a:lstStyle/>
          <a:p>
            <a:pPr eaLnBrk="1" hangingPunct="1"/>
            <a:br>
              <a:rPr lang="fr-FR" altLang="fr-FR" sz="2800" dirty="0"/>
            </a:br>
            <a:endParaRPr lang="fr-FR" altLang="fr-FR" sz="2800" dirty="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684213" y="1298575"/>
            <a:ext cx="77724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 dirty="0">
              <a:solidFill>
                <a:schemeClr val="tx2"/>
              </a:solidFill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276600" y="150813"/>
            <a:ext cx="5759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fr-FR" altLang="fr-FR" sz="2000" b="1" dirty="0">
                <a:solidFill>
                  <a:srgbClr val="0099CC"/>
                </a:solidFill>
                <a:latin typeface="Arial Black" panose="020B0A04020102020204" pitchFamily="34" charset="0"/>
              </a:rPr>
              <a:t>RPS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12969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444500" eaLnBrk="1" hangingPunct="1">
              <a:spcBef>
                <a:spcPct val="50000"/>
              </a:spcBef>
              <a:defRPr/>
            </a:pPr>
            <a:r>
              <a:rPr lang="fr-FR" sz="2000" dirty="0">
                <a:latin typeface="Comic Sans MS" pitchFamily="66" charset="0"/>
                <a:cs typeface="Arial" charset="0"/>
              </a:rPr>
              <a:t>	</a:t>
            </a:r>
            <a:endParaRPr lang="fr-FR" sz="1600" dirty="0">
              <a:latin typeface="+mn-lt"/>
              <a:cs typeface="Arial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7950" y="1128713"/>
            <a:ext cx="8928100" cy="0"/>
          </a:xfrm>
          <a:prstGeom prst="line">
            <a:avLst/>
          </a:prstGeom>
          <a:ln w="571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273324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endParaRPr lang="fr-FR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8" y="0"/>
            <a:ext cx="1596174" cy="1085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B4C5F31-49B5-D8FF-B4E0-D051EA6660CB}"/>
              </a:ext>
            </a:extLst>
          </p:cNvPr>
          <p:cNvSpPr/>
          <p:nvPr/>
        </p:nvSpPr>
        <p:spPr>
          <a:xfrm>
            <a:off x="13855" y="5372440"/>
            <a:ext cx="9130145" cy="337220"/>
          </a:xfrm>
          <a:prstGeom prst="rect">
            <a:avLst/>
          </a:prstGeom>
          <a:solidFill>
            <a:srgbClr val="0099CC"/>
          </a:solidFill>
          <a:ln>
            <a:solidFill>
              <a:srgbClr val="0099C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rgbClr val="0099CC"/>
                </a:solidFill>
              </a:ln>
              <a:solidFill>
                <a:srgbClr val="0099CC"/>
              </a:solidFill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A0A5EB3-7523-4849-CD38-E856C123A85A}"/>
              </a:ext>
            </a:extLst>
          </p:cNvPr>
          <p:cNvSpPr txBox="1">
            <a:spLocks/>
          </p:cNvSpPr>
          <p:nvPr/>
        </p:nvSpPr>
        <p:spPr bwMode="auto">
          <a:xfrm>
            <a:off x="684212" y="1497043"/>
            <a:ext cx="7845425" cy="3693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« Les risques psychosociaux sont les </a:t>
            </a:r>
            <a:r>
              <a:rPr lang="fr-FR" b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risques pour la santé mentale, physique et sociale</a:t>
            </a:r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, engendrés par :</a:t>
            </a:r>
          </a:p>
          <a:p>
            <a:pPr algn="l"/>
            <a:endParaRPr lang="fr-FR" kern="0" dirty="0">
              <a:solidFill>
                <a:schemeClr val="tx2">
                  <a:lumMod val="75000"/>
                  <a:lumOff val="25000"/>
                </a:schemeClr>
              </a:solidFill>
              <a:ea typeface="Lucida Sans Unicode"/>
            </a:endParaRPr>
          </a:p>
          <a:p>
            <a:pPr marL="1079358" lvl="1" indent="-457200" algn="l">
              <a:buFont typeface="Wingdings" panose="05000000000000000000" pitchFamily="2" charset="2"/>
              <a:buChar char="§"/>
            </a:pPr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les </a:t>
            </a:r>
            <a:r>
              <a:rPr lang="fr-FR" b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conditions d’emploi,</a:t>
            </a:r>
          </a:p>
          <a:p>
            <a:pPr marL="1079358" lvl="1" indent="-457200" algn="l">
              <a:buFont typeface="Wingdings" panose="05000000000000000000" pitchFamily="2" charset="2"/>
              <a:buChar char="§"/>
            </a:pPr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les</a:t>
            </a:r>
            <a:r>
              <a:rPr lang="fr-FR" b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 facteurs organisationnels </a:t>
            </a:r>
          </a:p>
          <a:p>
            <a:pPr marL="1079358" lvl="1" indent="-457200" algn="l">
              <a:buFont typeface="Wingdings" panose="05000000000000000000" pitchFamily="2" charset="2"/>
              <a:buChar char="§"/>
            </a:pPr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les</a:t>
            </a:r>
            <a:r>
              <a:rPr lang="fr-FR" b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 facteurs relationnels</a:t>
            </a:r>
          </a:p>
          <a:p>
            <a:pPr marL="1036930" lvl="1" indent="-414772" algn="l">
              <a:buFont typeface="Arial" panose="020B0604020202020204" pitchFamily="34" charset="0"/>
              <a:buChar char="−"/>
            </a:pPr>
            <a:endParaRPr lang="fr-FR" b="1" kern="0" dirty="0">
              <a:solidFill>
                <a:schemeClr val="tx2">
                  <a:lumMod val="75000"/>
                  <a:lumOff val="25000"/>
                </a:schemeClr>
              </a:solidFill>
              <a:ea typeface="Lucida Sans Unicode"/>
            </a:endParaRPr>
          </a:p>
          <a:p>
            <a:pPr algn="l"/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susceptibles d’interagir avec le fonctionnement mental. »</a:t>
            </a:r>
            <a:endParaRPr lang="fr-FR" kern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l"/>
            <a:endParaRPr lang="fr-FR" kern="0" dirty="0">
              <a:solidFill>
                <a:schemeClr val="tx2">
                  <a:lumMod val="75000"/>
                  <a:lumOff val="25000"/>
                </a:schemeClr>
              </a:solidFill>
              <a:ea typeface="Lucida Sans Unicode"/>
            </a:endParaRPr>
          </a:p>
          <a:p>
            <a:pPr algn="l"/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« Ce qui fait qu’un risque pour la santé au travail est psychosocial n’est pas sa  manifestation mais </a:t>
            </a:r>
            <a:r>
              <a:rPr lang="fr-FR" b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son origine</a:t>
            </a:r>
            <a:r>
              <a:rPr lang="fr-FR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. »</a:t>
            </a:r>
            <a:endParaRPr lang="fr-FR" kern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l"/>
            <a:endParaRPr lang="fr-FR" i="1" kern="0" dirty="0">
              <a:solidFill>
                <a:schemeClr val="tx2">
                  <a:lumMod val="75000"/>
                  <a:lumOff val="25000"/>
                </a:schemeClr>
              </a:solidFill>
              <a:ea typeface="Lucida Sans Unicode"/>
            </a:endParaRPr>
          </a:p>
          <a:p>
            <a:pPr algn="l"/>
            <a:r>
              <a:rPr lang="fr-FR" i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Rapport Gollac-</a:t>
            </a:r>
            <a:r>
              <a:rPr lang="fr-FR" i="1" kern="0" dirty="0" err="1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Bodier</a:t>
            </a:r>
            <a:r>
              <a:rPr lang="fr-FR" i="1" kern="0" dirty="0">
                <a:solidFill>
                  <a:schemeClr val="tx2">
                    <a:lumMod val="75000"/>
                    <a:lumOff val="25000"/>
                  </a:schemeClr>
                </a:solidFill>
                <a:ea typeface="Lucida Sans Unicode"/>
              </a:rPr>
              <a:t>, avril 2011</a:t>
            </a:r>
            <a:endParaRPr lang="fr-FR" kern="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algn="l">
              <a:buClr>
                <a:srgbClr val="00B050"/>
              </a:buClr>
              <a:buFont typeface="Wingdings" panose="05000000000000000000" pitchFamily="2" charset="2"/>
              <a:buChar char="ü"/>
            </a:pPr>
            <a:endParaRPr lang="fr-FR" sz="1300" kern="0" dirty="0"/>
          </a:p>
        </p:txBody>
      </p:sp>
    </p:spTree>
    <p:extLst>
      <p:ext uri="{BB962C8B-B14F-4D97-AF65-F5344CB8AC3E}">
        <p14:creationId xmlns:p14="http://schemas.microsoft.com/office/powerpoint/2010/main" val="127129021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SSEMBLEE GENERALE 2008">
  <a:themeElements>
    <a:clrScheme name="ASSEMBLEE GENERALE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SEMBLEE GENERALE 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SEMBLEE GENERALE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SEMBLEE GENERALE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SEMBLEE GENERALE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ASSEMBLEE GENERALE 2008</Template>
  <TotalTime>9907</TotalTime>
  <Words>558</Words>
  <Application>Microsoft Office PowerPoint</Application>
  <PresentationFormat>Affichage à l'écran (16:10)</PresentationFormat>
  <Paragraphs>128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Comic Sans MS</vt:lpstr>
      <vt:lpstr>Wingdings</vt:lpstr>
      <vt:lpstr>ASSEMBLEE GENERALE 2008</vt:lpstr>
      <vt:lpstr>La prévention des Risques Psychosociaux (RPS) 28 septembre 2023</vt:lpstr>
      <vt:lpstr> </vt:lpstr>
      <vt:lpstr>Les principaux troubles psychosociaux</vt:lpstr>
      <vt:lpstr> </vt:lpstr>
      <vt:lpstr> </vt:lpstr>
      <vt:lpstr> </vt:lpstr>
      <vt:lpstr> </vt:lpstr>
      <vt:lpstr>Les Risques Psychosociaux</vt:lpstr>
      <vt:lpstr> </vt:lpstr>
      <vt:lpstr> </vt:lpstr>
      <vt:lpstr> </vt:lpstr>
      <vt:lpstr> </vt:lpstr>
      <vt:lpstr> </vt:lpstr>
      <vt:lpstr> </vt:lpstr>
      <vt:lpstr> </vt:lpstr>
      <vt:lpstr> </vt:lpstr>
      <vt:lpstr>Des conséquences à plusieurs niveaux</vt:lpstr>
      <vt:lpstr> </vt:lpstr>
      <vt:lpstr>Les actions de prévention</vt:lpstr>
      <vt:lpstr> </vt:lpstr>
      <vt:lpstr> </vt:lpstr>
    </vt:vector>
  </TitlesOfParts>
  <Company>cpb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Produit d’exploitation de 2007 à 2011</dc:title>
  <dc:creator>Marc Nexhip</dc:creator>
  <cp:lastModifiedBy>Karim TAKHI</cp:lastModifiedBy>
  <cp:revision>1159</cp:revision>
  <cp:lastPrinted>2020-06-30T16:47:07Z</cp:lastPrinted>
  <dcterms:created xsi:type="dcterms:W3CDTF">2008-01-28T13:18:38Z</dcterms:created>
  <dcterms:modified xsi:type="dcterms:W3CDTF">2023-09-26T09:55:26Z</dcterms:modified>
</cp:coreProperties>
</file>